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1" r:id="rId3"/>
    <p:sldId id="262" r:id="rId4"/>
    <p:sldId id="263" r:id="rId5"/>
    <p:sldId id="260" r:id="rId6"/>
    <p:sldId id="256" r:id="rId7"/>
    <p:sldId id="257" r:id="rId8"/>
    <p:sldId id="258" r:id="rId9"/>
    <p:sldId id="259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28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91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282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16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977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16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87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08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99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61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53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772FF-CC8C-44A8-9849-61B9FFCD15B3}" type="datetimeFigureOut">
              <a:rPr lang="cs-CZ" smtClean="0"/>
              <a:t>23.04.2026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379C7-901E-450A-99FE-1E79799F28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36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jpeg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jpeg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5CDA744-0DEE-4836-BBA3-7F2038159A0F}"/>
              </a:ext>
            </a:extLst>
          </p:cNvPr>
          <p:cNvSpPr txBox="1"/>
          <p:nvPr/>
        </p:nvSpPr>
        <p:spPr>
          <a:xfrm>
            <a:off x="905164" y="1062182"/>
            <a:ext cx="7416800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21. 4.         IDZ</a:t>
            </a:r>
          </a:p>
          <a:p>
            <a:pPr>
              <a:lnSpc>
                <a:spcPct val="150000"/>
              </a:lnSpc>
            </a:pPr>
            <a:r>
              <a:rPr lang="cs-CZ" dirty="0"/>
              <a:t>24. 4.         IQ LANDIA</a:t>
            </a:r>
          </a:p>
          <a:p>
            <a:pPr>
              <a:lnSpc>
                <a:spcPct val="150000"/>
              </a:lnSpc>
            </a:pPr>
            <a:r>
              <a:rPr lang="cs-CZ" dirty="0"/>
              <a:t>30. 4.         MOZEK kino</a:t>
            </a:r>
          </a:p>
          <a:p>
            <a:pPr>
              <a:lnSpc>
                <a:spcPct val="150000"/>
              </a:lnSpc>
            </a:pPr>
            <a:r>
              <a:rPr lang="cs-CZ" dirty="0"/>
              <a:t>22. 5.         KLICPEROVO DIVADLO – KYTICE</a:t>
            </a:r>
          </a:p>
          <a:p>
            <a:pPr>
              <a:lnSpc>
                <a:spcPct val="150000"/>
              </a:lnSpc>
            </a:pPr>
            <a:r>
              <a:rPr lang="cs-CZ" dirty="0"/>
              <a:t>                   MUZEUM HK – HIMALÁJE</a:t>
            </a:r>
          </a:p>
          <a:p>
            <a:pPr>
              <a:lnSpc>
                <a:spcPct val="150000"/>
              </a:lnSpc>
            </a:pPr>
            <a:r>
              <a:rPr lang="cs-CZ" dirty="0"/>
              <a:t>2. 6.           EXKURZE NEMOCNICE, PIVOVAR, SAARGUMI</a:t>
            </a:r>
          </a:p>
          <a:p>
            <a:pPr>
              <a:lnSpc>
                <a:spcPct val="150000"/>
              </a:lnSpc>
            </a:pPr>
            <a:r>
              <a:rPr lang="cs-CZ" dirty="0"/>
              <a:t>5. 6.           DĚTSKÝ DEN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10.-13.6.   TK MÁCHÁČ</a:t>
            </a:r>
          </a:p>
          <a:p>
            <a:pPr>
              <a:lnSpc>
                <a:spcPct val="150000"/>
              </a:lnSpc>
            </a:pPr>
            <a:r>
              <a:rPr lang="cs-CZ" dirty="0"/>
              <a:t>18. 6.         PEDAG. RADA</a:t>
            </a:r>
          </a:p>
          <a:p>
            <a:pPr>
              <a:lnSpc>
                <a:spcPct val="150000"/>
              </a:lnSpc>
            </a:pPr>
            <a:r>
              <a:rPr lang="cs-CZ" dirty="0"/>
              <a:t>23. 6.         AKADEMIE</a:t>
            </a:r>
          </a:p>
          <a:p>
            <a:pPr>
              <a:lnSpc>
                <a:spcPct val="150000"/>
              </a:lnSpc>
            </a:pPr>
            <a:r>
              <a:rPr lang="cs-CZ" dirty="0"/>
              <a:t>25. 6.         OLYMPIJSKÝ DEN</a:t>
            </a:r>
          </a:p>
          <a:p>
            <a:pPr>
              <a:lnSpc>
                <a:spcPct val="150000"/>
              </a:lnSpc>
            </a:pPr>
            <a:r>
              <a:rPr lang="cs-CZ" dirty="0"/>
              <a:t>26. 6.         VYSVĚDČENÍ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4DF4DE3-BCFF-4A74-AA24-7F9B3942C285}"/>
              </a:ext>
            </a:extLst>
          </p:cNvPr>
          <p:cNvSpPr txBox="1"/>
          <p:nvPr/>
        </p:nvSpPr>
        <p:spPr>
          <a:xfrm>
            <a:off x="2401455" y="738909"/>
            <a:ext cx="206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AKCE ŠKOLY (TŘÍDY)</a:t>
            </a:r>
          </a:p>
        </p:txBody>
      </p:sp>
    </p:spTree>
    <p:extLst>
      <p:ext uri="{BB962C8B-B14F-4D97-AF65-F5344CB8AC3E}">
        <p14:creationId xmlns:p14="http://schemas.microsoft.com/office/powerpoint/2010/main" val="204804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25A91FD-0F50-4172-B5B1-B217D9112F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774038"/>
              </p:ext>
            </p:extLst>
          </p:nvPr>
        </p:nvGraphicFramePr>
        <p:xfrm>
          <a:off x="3740945" y="2682875"/>
          <a:ext cx="29098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Rastrový obrázek" r:id="rId3" imgW="10667880" imgH="14935320" progId="Paint.Picture">
                  <p:embed/>
                </p:oleObj>
              </mc:Choice>
              <mc:Fallback>
                <p:oleObj name="Rastrový obrázek" r:id="rId3" imgW="10667880" imgH="1493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0945" y="2682875"/>
                        <a:ext cx="29098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 descr="Děti a společenské oblečení">
            <a:extLst>
              <a:ext uri="{FF2B5EF4-FFF2-40B4-BE49-F238E27FC236}">
                <a16:creationId xmlns:a16="http://schemas.microsoft.com/office/drawing/2014/main" id="{9C973AA0-3084-471C-812D-F0A27D93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112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DBEDC8BE-4BD7-4BA9-A0B3-D4CA6C0F08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60284"/>
              </p:ext>
            </p:extLst>
          </p:nvPr>
        </p:nvGraphicFramePr>
        <p:xfrm>
          <a:off x="6234112" y="111125"/>
          <a:ext cx="29098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Rastrový obrázek" r:id="rId6" imgW="10667880" imgH="14935320" progId="Paint.Picture">
                  <p:embed/>
                </p:oleObj>
              </mc:Choice>
              <mc:Fallback>
                <p:oleObj name="Rastrový obrázek" r:id="rId6" imgW="10667880" imgH="1493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4112" y="111125"/>
                        <a:ext cx="29098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45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5575ABD-1FED-4E93-B5C6-95DD7E1A92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716062"/>
              </p:ext>
            </p:extLst>
          </p:nvPr>
        </p:nvGraphicFramePr>
        <p:xfrm>
          <a:off x="0" y="2517775"/>
          <a:ext cx="29098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Rastrový obrázek" r:id="rId3" imgW="10667880" imgH="14935320" progId="Paint.Picture">
                  <p:embed/>
                </p:oleObj>
              </mc:Choice>
              <mc:Fallback>
                <p:oleObj name="Rastrový obrázek" r:id="rId3" imgW="10667880" imgH="1493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517775"/>
                        <a:ext cx="29098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https://www.palladiumpraha.cz/data/article/6092651e77642/original/kluci-720x588.jpg">
            <a:extLst>
              <a:ext uri="{FF2B5EF4-FFF2-40B4-BE49-F238E27FC236}">
                <a16:creationId xmlns:a16="http://schemas.microsoft.com/office/drawing/2014/main" id="{F2FADCCA-6B69-4151-8A7B-2C76336A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6675"/>
            <a:ext cx="68580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1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55A5A33-9FEA-4DB9-94EF-0B85FB988897}"/>
              </a:ext>
            </a:extLst>
          </p:cNvPr>
          <p:cNvSpPr/>
          <p:nvPr/>
        </p:nvSpPr>
        <p:spPr>
          <a:xfrm>
            <a:off x="438150" y="244546"/>
            <a:ext cx="8629650" cy="645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TURISTICKÝ KURZ MÁCHÁČ     10.6.(st) – 13.6. (so) 2026</a:t>
            </a: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Náchod  –  HK  –  Nymburk  -  Bezděz      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8:03    -  8:56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1855 /1385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ČD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9:08 -    10:00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R10 (R 948 Hradečan) ČD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10:08   -     11:05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R22 (R 1202) </a:t>
            </a:r>
            <a:r>
              <a:rPr lang="cs-CZ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Arriva</a:t>
            </a:r>
            <a:r>
              <a:rPr lang="cs-CZ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1,5 hod</a:t>
            </a:r>
            <a:r>
              <a:rPr lang="cs-CZ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pěšky na hrad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Hrad (prohlídka </a:t>
            </a: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min</a:t>
            </a:r>
            <a:r>
              <a:rPr lang="cs-CZ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)– Doksy, přístav 9km=</a:t>
            </a:r>
            <a:r>
              <a:rPr lang="cs-CZ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2,5 hod.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95,-/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dosp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        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340,-/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5 ž.     =        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68,-/ž. ČD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2611,-      121,-/ž.   </a:t>
            </a:r>
            <a:r>
              <a:rPr lang="cs-CZ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Arriva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70+120 = 190,-   cca 200,- 1 cesta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Jízdné:            400,-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Bezděz:            50,- 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Ubytování:     433,-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noc/polopenze 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x 3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1.300,-         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1.750,-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Loď:                  100,-</a:t>
            </a: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Celkem                1.850,-/os.   </a:t>
            </a:r>
            <a:r>
              <a:rPr lang="cs-CZ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zaokr</a:t>
            </a:r>
            <a:r>
              <a:rPr lang="cs-CZ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2.000,-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7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7DE96CD-A50E-4946-971D-1CB058EA048F}"/>
              </a:ext>
            </a:extLst>
          </p:cNvPr>
          <p:cNvSpPr/>
          <p:nvPr/>
        </p:nvSpPr>
        <p:spPr>
          <a:xfrm>
            <a:off x="752474" y="151953"/>
            <a:ext cx="751522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spcAft>
                <a:spcPts val="0"/>
              </a:spcAft>
            </a:pP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Přístaviště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</a:t>
            </a: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linka č. 1  linka č. 3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linka č. 5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Doksy                         8:20    11:30   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16:00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 err="1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Klůček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8:30    11:40    16:10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 err="1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Březňák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8:35    11:45    16:15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Borný                         8:40    11:50    16:20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 err="1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Šroubený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8:50    12:00   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16:30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Staré Splavy              9:00    12:10    16:40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Staré Splavy – Pláž   9:10    12:20    16:50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Hotel Port                   9:20    12:30    17:00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Doksy – příjezd          9:30    12:40     17:10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Přístaviště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</a:t>
            </a: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linka č. 2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</a:t>
            </a: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linka č. 4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</a:t>
            </a:r>
            <a:r>
              <a:rPr lang="cs-CZ" sz="1600" b="1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linka č. 6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Doksy                     10:00              13:10                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17:40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Hotel Port               10:10              13:20                 17:50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Staré Splavy - Pláž10:20              13:30                 18:00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Staré Splavy          10:30              13:40                 18:10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 err="1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Šroubený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10:40              13:50                 </a:t>
            </a:r>
            <a:r>
              <a:rPr lang="cs-CZ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18:20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Borný                     10:50              14:00                 18:30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 err="1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Březňák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10:55              14:05                  18:35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 err="1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Klůček</a:t>
            </a: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11:00             14:10                  18:40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dirty="0">
                <a:solidFill>
                  <a:srgbClr val="68686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Doksy                     11:10             14:20                  18:50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Dospělý  30,-  každá zastávka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Žák        20,- každá zastávka – </a:t>
            </a:r>
            <a:r>
              <a:rPr lang="cs-CZ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cca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100,-</a:t>
            </a:r>
          </a:p>
          <a:p>
            <a:pPr marL="180340">
              <a:spcAft>
                <a:spcPts val="0"/>
              </a:spcAft>
            </a:pPr>
            <a:endParaRPr lang="cs-CZ" sz="16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0340"/>
            <a:r>
              <a:rPr lang="cs-CZ" sz="1400" dirty="0"/>
              <a:t>Regata Máchovo jezero, a.s. U Jezera 393, 472 01 Doksy +420 487 872 055 info@regatamachovojezero.cz +420 773 915 904</a:t>
            </a:r>
          </a:p>
          <a:p>
            <a:pPr marL="180340">
              <a:spcAft>
                <a:spcPts val="0"/>
              </a:spcAft>
            </a:pP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1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4579496-E327-44BF-BF68-7D17C07C6FA9}"/>
              </a:ext>
            </a:extLst>
          </p:cNvPr>
          <p:cNvSpPr/>
          <p:nvPr/>
        </p:nvSpPr>
        <p:spPr>
          <a:xfrm>
            <a:off x="304801" y="-72717"/>
            <a:ext cx="88392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ea typeface="Times New Roman" panose="02020603050405020304" pitchFamily="18" charset="0"/>
              </a:rPr>
              <a:t>Cesta zpět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sz="1500" b="1" dirty="0">
                <a:ea typeface="Times New Roman" panose="02020603050405020304" pitchFamily="18" charset="0"/>
              </a:rPr>
              <a:t>Ze Starých Splavů  - </a:t>
            </a:r>
            <a:r>
              <a:rPr lang="cs-CZ" sz="1500" dirty="0">
                <a:ea typeface="Times New Roman" panose="02020603050405020304" pitchFamily="18" charset="0"/>
              </a:rPr>
              <a:t>45 min. z osady (2,7km) na zastávku</a:t>
            </a:r>
          </a:p>
          <a:p>
            <a:pPr marL="180340">
              <a:spcAft>
                <a:spcPts val="0"/>
              </a:spcAft>
            </a:pPr>
            <a:r>
              <a:rPr lang="cs-CZ" sz="1500" dirty="0">
                <a:ea typeface="Times New Roman" panose="02020603050405020304" pitchFamily="18" charset="0"/>
              </a:rPr>
              <a:t> </a:t>
            </a:r>
          </a:p>
          <a:p>
            <a:pPr marL="180340">
              <a:spcAft>
                <a:spcPts val="0"/>
              </a:spcAft>
            </a:pPr>
            <a:r>
              <a:rPr lang="cs-CZ" sz="1500" b="1" u="sng" dirty="0">
                <a:ea typeface="Times New Roman" panose="02020603050405020304" pitchFamily="18" charset="0"/>
              </a:rPr>
              <a:t>St. </a:t>
            </a:r>
            <a:r>
              <a:rPr lang="cs-CZ" sz="1500" b="1" u="sng" dirty="0" err="1">
                <a:ea typeface="Times New Roman" panose="02020603050405020304" pitchFamily="18" charset="0"/>
              </a:rPr>
              <a:t>Sp</a:t>
            </a:r>
            <a:r>
              <a:rPr lang="cs-CZ" sz="1500" b="1" u="sng" dirty="0">
                <a:ea typeface="Times New Roman" panose="02020603050405020304" pitchFamily="18" charset="0"/>
              </a:rPr>
              <a:t>.  -   NB      -  Starkoč     -  NA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10:36   -  11:46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12:55  -  14:39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14:42      -   14:56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dirty="0">
                <a:solidFill>
                  <a:srgbClr val="FF0000"/>
                </a:solidFill>
                <a:ea typeface="Times New Roman" panose="02020603050405020304" pitchFamily="18" charset="0"/>
              </a:rPr>
              <a:t> 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12: 36  -    13:46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13:55   -   14:50 (HK) 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 15:04           -  15:56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dirty="0">
                <a:ea typeface="Times New Roman" panose="02020603050405020304" pitchFamily="18" charset="0"/>
              </a:rPr>
              <a:t> 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cs-CZ" sz="1500" b="1" dirty="0">
                <a:ea typeface="Times New Roman" panose="02020603050405020304" pitchFamily="18" charset="0"/>
              </a:rPr>
              <a:t>Z Jestřebí - </a:t>
            </a:r>
            <a:r>
              <a:rPr lang="cs-CZ" sz="1500" dirty="0">
                <a:ea typeface="Times New Roman" panose="02020603050405020304" pitchFamily="18" charset="0"/>
              </a:rPr>
              <a:t>55 min. z osady (3,5km) na zříceninu, z ní ½ hod. (2km) na vlak</a:t>
            </a:r>
          </a:p>
          <a:p>
            <a:pPr marL="180340">
              <a:spcAft>
                <a:spcPts val="0"/>
              </a:spcAft>
            </a:pPr>
            <a:r>
              <a:rPr lang="cs-CZ" sz="1500" dirty="0">
                <a:ea typeface="Times New Roman" panose="02020603050405020304" pitchFamily="18" charset="0"/>
              </a:rPr>
              <a:t> </a:t>
            </a:r>
          </a:p>
          <a:p>
            <a:pPr marL="180340">
              <a:spcAft>
                <a:spcPts val="0"/>
              </a:spcAft>
            </a:pPr>
            <a:r>
              <a:rPr lang="cs-CZ" sz="1500" b="1" u="sng" dirty="0">
                <a:ea typeface="Times New Roman" panose="02020603050405020304" pitchFamily="18" charset="0"/>
              </a:rPr>
              <a:t>     Jestřebí   -     ČL  -     NB        -      Starkoč   -  NA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dirty="0">
                <a:ea typeface="Times New Roman" panose="02020603050405020304" pitchFamily="18" charset="0"/>
              </a:rPr>
              <a:t>        </a:t>
            </a: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10:11   -  10:20                               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L4 (TL 6006) Die </a:t>
            </a:r>
            <a:r>
              <a:rPr lang="cs-CZ" sz="1500" dirty="0" err="1">
                <a:solidFill>
                  <a:srgbClr val="4472C4"/>
                </a:solidFill>
                <a:ea typeface="Times New Roman" panose="02020603050405020304" pitchFamily="18" charset="0"/>
              </a:rPr>
              <a:t>Länderbahn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 CZ s.r.o.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10:24  -  11:46               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R22 (R1205) </a:t>
            </a:r>
            <a:r>
              <a:rPr lang="cs-CZ" sz="1500" dirty="0" err="1">
                <a:solidFill>
                  <a:srgbClr val="4472C4"/>
                </a:solidFill>
                <a:ea typeface="Times New Roman" panose="02020603050405020304" pitchFamily="18" charset="0"/>
              </a:rPr>
              <a:t>Arriva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 12:55   -     14:39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R10 (R927)  ČD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                    14:42     -    14:56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V30 (</a:t>
            </a:r>
            <a:r>
              <a:rPr lang="cs-CZ" sz="1500" dirty="0" err="1">
                <a:solidFill>
                  <a:srgbClr val="4472C4"/>
                </a:solidFill>
                <a:ea typeface="Times New Roman" panose="02020603050405020304" pitchFamily="18" charset="0"/>
              </a:rPr>
              <a:t>Sp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 1866) ČD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12:11  -  12:20                                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L4 (TL 6008)</a:t>
            </a:r>
            <a:r>
              <a:rPr lang="cs-CZ" sz="1500" b="1" dirty="0">
                <a:solidFill>
                  <a:srgbClr val="4472C4"/>
                </a:solidFill>
                <a:ea typeface="Times New Roman" panose="02020603050405020304" pitchFamily="18" charset="0"/>
              </a:rPr>
              <a:t>     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12:24   -  13:46               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R22 (R1207)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 13:55  -    14:50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R10 (R 947 Hradečan)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                   15:04     -    15:56              </a:t>
            </a:r>
            <a:r>
              <a:rPr lang="cs-CZ" sz="1500" dirty="0" err="1">
                <a:solidFill>
                  <a:srgbClr val="4472C4"/>
                </a:solidFill>
                <a:ea typeface="Times New Roman" panose="02020603050405020304" pitchFamily="18" charset="0"/>
              </a:rPr>
              <a:t>Sp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 1388 /1868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u="sng" dirty="0">
                <a:ea typeface="Times New Roman" panose="02020603050405020304" pitchFamily="18" charset="0"/>
              </a:rPr>
              <a:t>    Jestřebí   -   MB     -    NB      -   HK       -  NA                                  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11:45  -   12:32                               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L4 (TL 6009)</a:t>
            </a:r>
            <a:r>
              <a:rPr lang="cs-CZ" sz="1500" b="1" dirty="0">
                <a:solidFill>
                  <a:srgbClr val="4472C4"/>
                </a:solidFill>
                <a:ea typeface="Times New Roman" panose="02020603050405020304" pitchFamily="18" charset="0"/>
              </a:rPr>
              <a:t>   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13:22   -  13:46              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R22 (R1207)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13:55 -  14:50                                      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R10 (R 947 Hradečan)</a:t>
            </a:r>
            <a:endParaRPr lang="cs-CZ" sz="1500" dirty="0">
              <a:ea typeface="Times New Roman" panose="02020603050405020304" pitchFamily="18" charset="0"/>
            </a:endParaRPr>
          </a:p>
          <a:p>
            <a:pPr marL="180340">
              <a:spcAft>
                <a:spcPts val="0"/>
              </a:spcAft>
            </a:pPr>
            <a:r>
              <a:rPr lang="cs-CZ" sz="1500" b="1" dirty="0">
                <a:solidFill>
                  <a:srgbClr val="FF0000"/>
                </a:solidFill>
                <a:ea typeface="Times New Roman" panose="02020603050405020304" pitchFamily="18" charset="0"/>
              </a:rPr>
              <a:t>                                                       15:04  -  15:56                      </a:t>
            </a:r>
            <a:r>
              <a:rPr lang="cs-CZ" sz="1500" dirty="0" err="1">
                <a:solidFill>
                  <a:srgbClr val="4472C4"/>
                </a:solidFill>
                <a:ea typeface="Times New Roman" panose="02020603050405020304" pitchFamily="18" charset="0"/>
              </a:rPr>
              <a:t>Sp</a:t>
            </a:r>
            <a:r>
              <a:rPr lang="cs-CZ" sz="1500" dirty="0">
                <a:solidFill>
                  <a:srgbClr val="4472C4"/>
                </a:solidFill>
                <a:ea typeface="Times New Roman" panose="02020603050405020304" pitchFamily="18" charset="0"/>
              </a:rPr>
              <a:t> 1388 /1868</a:t>
            </a:r>
            <a:endParaRPr lang="cs-CZ" sz="15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4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35557E9-9752-4349-96C9-91F56460526C}"/>
              </a:ext>
            </a:extLst>
          </p:cNvPr>
          <p:cNvSpPr/>
          <p:nvPr/>
        </p:nvSpPr>
        <p:spPr>
          <a:xfrm>
            <a:off x="352425" y="178502"/>
            <a:ext cx="8610600" cy="591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TURISTICKÝ KURZ MÁCHÁČ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Termín: 10.6.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(st)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13.6.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(so)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2026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Ubytování: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osada Jachta Staré Splavy – chatky - polopenze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Doprava: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vlak - NA – HK – Nymburk – Bezděz, pěšky St.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zpět – Staré Splavy (Jestřebí) – Nymburk – Starkoč – NA  (kolem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hod.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Odjezd: 8:03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Náchoda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Sraz: 7:45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nádraží v Náchodě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Pedag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dozor: M. Páchnik, E. Voborníková, P. </a:t>
            </a:r>
            <a:r>
              <a:rPr lang="cs-CZ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Knoulichová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(osvědčená sestava z loňského výletu)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 sebou: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batoh s oblečením na 4 dny, 2 boty (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outdoorové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na přezutí), hygienické potřeby, pláštěnka bunda do deště, malý batůžek na celodenní výlety, plavky, ručník, kapesné, léky, krém na opalování, svačinu na cestu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nedoporučuji nosit s sebou zbytečnou zátěž, notebooky, tablety, hudební nástroje…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První den vystupujeme z vlaku na </a:t>
            </a:r>
            <a:r>
              <a:rPr lang="cs-CZ" sz="1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zast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Bezděz, jdeme na prohlídku hradu a pak pěšky do Starých Splavů.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Povinné výdaje: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jízdné, ubytování s polopenzí, vstupné, loď –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2.000,-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osobu. Platit se bude ex post přes ŠOP.</a:t>
            </a: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Potvrzení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Potvrzuji, že se má dcera/ můj syn ………………………………………………………………………………………..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zúčastní školního turistického kurzu na Máchově jezeře v termínu 10.  - 13.6. 2026 a souhlasím s informacemi výše uvedenými.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Podpis rodičů:…………………………………….                      </a:t>
            </a:r>
            <a:endParaRPr lang="cs-CZ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FDC8B7A-036E-4B52-9A7F-64CF9C1CF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495" y="0"/>
            <a:ext cx="14996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62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331BE26-24EA-4B3C-8652-190782B3D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495" y="0"/>
            <a:ext cx="14996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43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137F30A-79D6-43C0-B993-FFF91AD5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495" y="0"/>
            <a:ext cx="14996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3762FE-1631-49AC-8B14-D2668279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06" y="9527"/>
            <a:ext cx="10185456" cy="46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66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3253</TotalTime>
  <Words>853</Words>
  <Application>Microsoft Office PowerPoint</Application>
  <PresentationFormat>Předvádění na obrazovce (4:3)</PresentationFormat>
  <Paragraphs>103</Paragraphs>
  <Slides>11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Pachník M.</dc:creator>
  <cp:lastModifiedBy>Pachník M.</cp:lastModifiedBy>
  <cp:revision>7</cp:revision>
  <dcterms:created xsi:type="dcterms:W3CDTF">2026-04-21T06:27:15Z</dcterms:created>
  <dcterms:modified xsi:type="dcterms:W3CDTF">2026-04-23T13:12:04Z</dcterms:modified>
</cp:coreProperties>
</file>