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61" r:id="rId3"/>
    <p:sldId id="262" r:id="rId4"/>
    <p:sldId id="263" r:id="rId5"/>
    <p:sldId id="260" r:id="rId6"/>
    <p:sldId id="256" r:id="rId7"/>
    <p:sldId id="257" r:id="rId8"/>
    <p:sldId id="258" r:id="rId9"/>
    <p:sldId id="259" r:id="rId10"/>
    <p:sldId id="264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140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72FF-CC8C-44A8-9849-61B9FFCD15B3}" type="datetimeFigureOut">
              <a:rPr lang="cs-CZ" smtClean="0"/>
              <a:t>23.04.2026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379C7-901E-450A-99FE-1E79799F28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6282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72FF-CC8C-44A8-9849-61B9FFCD15B3}" type="datetimeFigureOut">
              <a:rPr lang="cs-CZ" smtClean="0"/>
              <a:t>23.04.2026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379C7-901E-450A-99FE-1E79799F28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6916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72FF-CC8C-44A8-9849-61B9FFCD15B3}" type="datetimeFigureOut">
              <a:rPr lang="cs-CZ" smtClean="0"/>
              <a:t>23.04.2026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379C7-901E-450A-99FE-1E79799F28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2282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72FF-CC8C-44A8-9849-61B9FFCD15B3}" type="datetimeFigureOut">
              <a:rPr lang="cs-CZ" smtClean="0"/>
              <a:t>23.04.2026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379C7-901E-450A-99FE-1E79799F28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1167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72FF-CC8C-44A8-9849-61B9FFCD15B3}" type="datetimeFigureOut">
              <a:rPr lang="cs-CZ" smtClean="0"/>
              <a:t>23.04.2026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379C7-901E-450A-99FE-1E79799F28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5977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72FF-CC8C-44A8-9849-61B9FFCD15B3}" type="datetimeFigureOut">
              <a:rPr lang="cs-CZ" smtClean="0"/>
              <a:t>23.04.2026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379C7-901E-450A-99FE-1E79799F28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9163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72FF-CC8C-44A8-9849-61B9FFCD15B3}" type="datetimeFigureOut">
              <a:rPr lang="cs-CZ" smtClean="0"/>
              <a:t>23.04.2026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379C7-901E-450A-99FE-1E79799F28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7872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72FF-CC8C-44A8-9849-61B9FFCD15B3}" type="datetimeFigureOut">
              <a:rPr lang="cs-CZ" smtClean="0"/>
              <a:t>23.04.2026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379C7-901E-450A-99FE-1E79799F28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4087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72FF-CC8C-44A8-9849-61B9FFCD15B3}" type="datetimeFigureOut">
              <a:rPr lang="cs-CZ" smtClean="0"/>
              <a:t>23.04.2026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379C7-901E-450A-99FE-1E79799F28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7995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72FF-CC8C-44A8-9849-61B9FFCD15B3}" type="datetimeFigureOut">
              <a:rPr lang="cs-CZ" smtClean="0"/>
              <a:t>23.04.2026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379C7-901E-450A-99FE-1E79799F28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0611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72FF-CC8C-44A8-9849-61B9FFCD15B3}" type="datetimeFigureOut">
              <a:rPr lang="cs-CZ" smtClean="0"/>
              <a:t>23.04.2026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379C7-901E-450A-99FE-1E79799F28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5531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E772FF-CC8C-44A8-9849-61B9FFCD15B3}" type="datetimeFigureOut">
              <a:rPr lang="cs-CZ" smtClean="0"/>
              <a:t>23.04.2026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379C7-901E-450A-99FE-1E79799F28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4360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7.jpeg"/><Relationship Id="rId4" Type="http://schemas.openxmlformats.org/officeDocument/2006/relationships/image" Target="../media/image5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9.jpeg"/><Relationship Id="rId4" Type="http://schemas.openxmlformats.org/officeDocument/2006/relationships/image" Target="../media/image8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F5CDA744-0DEE-4836-BBA3-7F2038159A0F}"/>
              </a:ext>
            </a:extLst>
          </p:cNvPr>
          <p:cNvSpPr txBox="1"/>
          <p:nvPr/>
        </p:nvSpPr>
        <p:spPr>
          <a:xfrm>
            <a:off x="905164" y="1062182"/>
            <a:ext cx="7416800" cy="6047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cs-CZ" dirty="0"/>
              <a:t>21. 4.         IDZ</a:t>
            </a:r>
          </a:p>
          <a:p>
            <a:pPr>
              <a:lnSpc>
                <a:spcPct val="150000"/>
              </a:lnSpc>
            </a:pPr>
            <a:r>
              <a:rPr lang="cs-CZ" dirty="0"/>
              <a:t>24. 4.         IQ LANDIA</a:t>
            </a:r>
          </a:p>
          <a:p>
            <a:pPr>
              <a:lnSpc>
                <a:spcPct val="150000"/>
              </a:lnSpc>
            </a:pPr>
            <a:r>
              <a:rPr lang="cs-CZ" dirty="0"/>
              <a:t>30. 4.         MOZEK kino</a:t>
            </a:r>
          </a:p>
          <a:p>
            <a:pPr>
              <a:lnSpc>
                <a:spcPct val="150000"/>
              </a:lnSpc>
            </a:pPr>
            <a:r>
              <a:rPr lang="cs-CZ" dirty="0"/>
              <a:t>22. 5.         KLICPEROVO DIVADLO – KYTICE</a:t>
            </a:r>
          </a:p>
          <a:p>
            <a:pPr>
              <a:lnSpc>
                <a:spcPct val="150000"/>
              </a:lnSpc>
            </a:pPr>
            <a:r>
              <a:rPr lang="cs-CZ" dirty="0"/>
              <a:t>                   MUZEUM HK – HIMALÁJE</a:t>
            </a:r>
          </a:p>
          <a:p>
            <a:pPr>
              <a:lnSpc>
                <a:spcPct val="150000"/>
              </a:lnSpc>
            </a:pPr>
            <a:r>
              <a:rPr lang="cs-CZ" dirty="0"/>
              <a:t>2. 6.           EXKURZE NEMOCNICE, PIVOVAR, SAARGUMI</a:t>
            </a:r>
          </a:p>
          <a:p>
            <a:pPr>
              <a:lnSpc>
                <a:spcPct val="150000"/>
              </a:lnSpc>
            </a:pPr>
            <a:r>
              <a:rPr lang="cs-CZ" dirty="0"/>
              <a:t>5. 6.           DĚTSKÝ DEN</a:t>
            </a:r>
          </a:p>
          <a:p>
            <a:pPr>
              <a:lnSpc>
                <a:spcPct val="150000"/>
              </a:lnSpc>
            </a:pPr>
            <a:endParaRPr lang="cs-CZ" dirty="0"/>
          </a:p>
          <a:p>
            <a:pPr>
              <a:lnSpc>
                <a:spcPct val="150000"/>
              </a:lnSpc>
            </a:pPr>
            <a:r>
              <a:rPr lang="cs-CZ" dirty="0"/>
              <a:t>10.-13.6.   TK MÁCHÁČ</a:t>
            </a:r>
          </a:p>
          <a:p>
            <a:pPr>
              <a:lnSpc>
                <a:spcPct val="150000"/>
              </a:lnSpc>
            </a:pPr>
            <a:r>
              <a:rPr lang="cs-CZ" dirty="0"/>
              <a:t>18. 6.         PEDAG. RADA</a:t>
            </a:r>
          </a:p>
          <a:p>
            <a:pPr>
              <a:lnSpc>
                <a:spcPct val="150000"/>
              </a:lnSpc>
            </a:pPr>
            <a:r>
              <a:rPr lang="cs-CZ" dirty="0"/>
              <a:t>23. 6.         AKADEMIE</a:t>
            </a:r>
          </a:p>
          <a:p>
            <a:pPr>
              <a:lnSpc>
                <a:spcPct val="150000"/>
              </a:lnSpc>
            </a:pPr>
            <a:r>
              <a:rPr lang="cs-CZ" dirty="0"/>
              <a:t>25. 6.         OLYMPIJSKÝ DEN</a:t>
            </a:r>
          </a:p>
          <a:p>
            <a:pPr>
              <a:lnSpc>
                <a:spcPct val="150000"/>
              </a:lnSpc>
            </a:pPr>
            <a:r>
              <a:rPr lang="cs-CZ" dirty="0"/>
              <a:t>26. 6.         VYSVĚDČENÍ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04DF4DE3-BCFF-4A74-AA24-7F9B3942C285}"/>
              </a:ext>
            </a:extLst>
          </p:cNvPr>
          <p:cNvSpPr txBox="1"/>
          <p:nvPr/>
        </p:nvSpPr>
        <p:spPr>
          <a:xfrm>
            <a:off x="2401455" y="738909"/>
            <a:ext cx="20696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AKCE ŠKOLY (TŘÍDY)</a:t>
            </a:r>
          </a:p>
        </p:txBody>
      </p:sp>
    </p:spTree>
    <p:extLst>
      <p:ext uri="{BB962C8B-B14F-4D97-AF65-F5344CB8AC3E}">
        <p14:creationId xmlns:p14="http://schemas.microsoft.com/office/powerpoint/2010/main" val="2048044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>
            <a:extLst>
              <a:ext uri="{FF2B5EF4-FFF2-40B4-BE49-F238E27FC236}">
                <a16:creationId xmlns:a16="http://schemas.microsoft.com/office/drawing/2014/main" id="{725A91FD-0F50-4172-B5B1-B217D9112F5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0774038"/>
              </p:ext>
            </p:extLst>
          </p:nvPr>
        </p:nvGraphicFramePr>
        <p:xfrm>
          <a:off x="3740945" y="2682875"/>
          <a:ext cx="2909888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Rastrový obrázek" r:id="rId3" imgW="10667880" imgH="14935320" progId="Paint.Picture">
                  <p:embed/>
                </p:oleObj>
              </mc:Choice>
              <mc:Fallback>
                <p:oleObj name="Rastrový obrázek" r:id="rId3" imgW="10667880" imgH="1493532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740945" y="2682875"/>
                        <a:ext cx="2909888" cy="406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0" name="Picture 6" descr="Děti a společenské oblečení">
            <a:extLst>
              <a:ext uri="{FF2B5EF4-FFF2-40B4-BE49-F238E27FC236}">
                <a16:creationId xmlns:a16="http://schemas.microsoft.com/office/drawing/2014/main" id="{9C973AA0-3084-471C-812D-F0A27D938F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111125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DBEDC8BE-4BD7-4BA9-A0B3-D4CA6C0F086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360284"/>
              </p:ext>
            </p:extLst>
          </p:nvPr>
        </p:nvGraphicFramePr>
        <p:xfrm>
          <a:off x="6234112" y="111125"/>
          <a:ext cx="2909888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Rastrový obrázek" r:id="rId6" imgW="10667880" imgH="14935320" progId="Paint.Picture">
                  <p:embed/>
                </p:oleObj>
              </mc:Choice>
              <mc:Fallback>
                <p:oleObj name="Rastrový obrázek" r:id="rId6" imgW="10667880" imgH="1493532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234112" y="111125"/>
                        <a:ext cx="2909888" cy="406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734516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E5575ABD-1FED-4E93-B5C6-95DD7E1A923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9716062"/>
              </p:ext>
            </p:extLst>
          </p:nvPr>
        </p:nvGraphicFramePr>
        <p:xfrm>
          <a:off x="0" y="2517775"/>
          <a:ext cx="2909888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Rastrový obrázek" r:id="rId3" imgW="10667880" imgH="14935320" progId="Paint.Picture">
                  <p:embed/>
                </p:oleObj>
              </mc:Choice>
              <mc:Fallback>
                <p:oleObj name="Rastrový obrázek" r:id="rId3" imgW="10667880" imgH="1493532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2517775"/>
                        <a:ext cx="2909888" cy="406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2" name="Picture 4" descr="https://www.palladiumpraha.cz/data/article/6092651e77642/original/kluci-720x588.jpg">
            <a:extLst>
              <a:ext uri="{FF2B5EF4-FFF2-40B4-BE49-F238E27FC236}">
                <a16:creationId xmlns:a16="http://schemas.microsoft.com/office/drawing/2014/main" id="{F2FADCCA-6B69-4151-8A7B-2C76336AA3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66675"/>
            <a:ext cx="6858000" cy="560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4115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A55A5A33-9FEA-4DB9-94EF-0B85FB988897}"/>
              </a:ext>
            </a:extLst>
          </p:cNvPr>
          <p:cNvSpPr/>
          <p:nvPr/>
        </p:nvSpPr>
        <p:spPr>
          <a:xfrm>
            <a:off x="438150" y="244546"/>
            <a:ext cx="8629650" cy="6458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340">
              <a:lnSpc>
                <a:spcPct val="107000"/>
              </a:lnSpc>
              <a:spcAft>
                <a:spcPts val="800"/>
              </a:spcAft>
            </a:pPr>
            <a:r>
              <a:rPr lang="cs-CZ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TURISTICKÝ KURZ MÁCHÁČ     10.6.(st) – 13.6. (so) 2026</a:t>
            </a:r>
            <a:endParaRPr lang="cs-CZ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>
              <a:lnSpc>
                <a:spcPct val="107000"/>
              </a:lnSpc>
              <a:spcAft>
                <a:spcPts val="800"/>
              </a:spcAft>
            </a:pP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Náchod  –  HK  –  Nymburk  -  Bezděz        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>
              <a:lnSpc>
                <a:spcPct val="107000"/>
              </a:lnSpc>
              <a:spcAft>
                <a:spcPts val="800"/>
              </a:spcAft>
            </a:pP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cs-CZ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8:03    -  8:56</a:t>
            </a:r>
            <a:r>
              <a:rPr lang="cs-CZ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cs-CZ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</a:t>
            </a:r>
            <a:r>
              <a:rPr lang="cs-CZ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1855 /1385</a:t>
            </a:r>
            <a:r>
              <a:rPr lang="cs-CZ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ČD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>
              <a:lnSpc>
                <a:spcPct val="107000"/>
              </a:lnSpc>
              <a:spcAft>
                <a:spcPts val="800"/>
              </a:spcAft>
            </a:pPr>
            <a:r>
              <a:rPr lang="cs-CZ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</a:t>
            </a:r>
            <a:r>
              <a:rPr lang="cs-CZ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9:08 -    10:00</a:t>
            </a:r>
            <a:r>
              <a:rPr lang="cs-CZ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cs-CZ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R10 (R 948 Hradečan) ČD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>
              <a:lnSpc>
                <a:spcPct val="107000"/>
              </a:lnSpc>
              <a:spcAft>
                <a:spcPts val="800"/>
              </a:spcAft>
            </a:pPr>
            <a:r>
              <a:rPr lang="cs-CZ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</a:t>
            </a:r>
            <a:r>
              <a:rPr lang="cs-CZ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10:08   -     11:05</a:t>
            </a:r>
            <a:r>
              <a:rPr lang="cs-CZ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cs-CZ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R22 (R 1202) </a:t>
            </a:r>
            <a:r>
              <a:rPr lang="cs-CZ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Arriva</a:t>
            </a:r>
            <a:r>
              <a:rPr lang="cs-CZ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cs-CZ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1,5 hod</a:t>
            </a:r>
            <a:r>
              <a:rPr lang="cs-CZ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pěšky na hrad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>
              <a:lnSpc>
                <a:spcPct val="107000"/>
              </a:lnSpc>
              <a:spcAft>
                <a:spcPts val="800"/>
              </a:spcAft>
            </a:pPr>
            <a:r>
              <a:rPr lang="cs-CZ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Hrad (prohlídka </a:t>
            </a:r>
            <a:r>
              <a:rPr lang="cs-CZ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40 min</a:t>
            </a:r>
            <a:r>
              <a:rPr lang="cs-CZ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)– Doksy, přístav 9km=</a:t>
            </a:r>
            <a:r>
              <a:rPr lang="cs-CZ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2,5 hod.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>
              <a:lnSpc>
                <a:spcPct val="107000"/>
              </a:lnSpc>
              <a:spcAft>
                <a:spcPts val="800"/>
              </a:spcAft>
            </a:pP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95,-/</a:t>
            </a:r>
            <a:r>
              <a:rPr lang="cs-CZ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dosp</a:t>
            </a: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           </a:t>
            </a: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340,-/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 5 ž.     =         </a:t>
            </a: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68,-/ž. ČD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>
              <a:lnSpc>
                <a:spcPct val="107000"/>
              </a:lnSpc>
              <a:spcAft>
                <a:spcPts val="800"/>
              </a:spcAft>
            </a:pP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2611,-      121,-/ž.   </a:t>
            </a:r>
            <a:r>
              <a:rPr lang="cs-CZ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Arriva</a:t>
            </a: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70+120 = 190,-   cca 200,- 1 cesta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>
              <a:lnSpc>
                <a:spcPct val="107000"/>
              </a:lnSpc>
              <a:spcAft>
                <a:spcPts val="800"/>
              </a:spcAft>
            </a:pPr>
            <a:r>
              <a:rPr lang="cs-CZ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Jízdné:            400,-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>
              <a:lnSpc>
                <a:spcPct val="107000"/>
              </a:lnSpc>
              <a:spcAft>
                <a:spcPts val="800"/>
              </a:spcAft>
            </a:pPr>
            <a:r>
              <a:rPr lang="cs-CZ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Bezděz:            50,-   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>
              <a:lnSpc>
                <a:spcPct val="107000"/>
              </a:lnSpc>
              <a:spcAft>
                <a:spcPts val="800"/>
              </a:spcAft>
            </a:pPr>
            <a:r>
              <a:rPr lang="cs-CZ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Ubytování:     433,-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 noc/polopenze </a:t>
            </a:r>
          </a:p>
          <a:p>
            <a:pPr marL="180340">
              <a:lnSpc>
                <a:spcPct val="107000"/>
              </a:lnSpc>
              <a:spcAft>
                <a:spcPts val="800"/>
              </a:spcAft>
            </a:pPr>
            <a:r>
              <a:rPr lang="cs-CZ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x 3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>
              <a:lnSpc>
                <a:spcPct val="107000"/>
              </a:lnSpc>
              <a:spcAft>
                <a:spcPts val="800"/>
              </a:spcAft>
            </a:pPr>
            <a:r>
              <a:rPr lang="cs-CZ" b="1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1.300,-         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>
              <a:lnSpc>
                <a:spcPct val="107000"/>
              </a:lnSpc>
              <a:spcAft>
                <a:spcPts val="800"/>
              </a:spcAft>
            </a:pPr>
            <a:r>
              <a:rPr lang="cs-CZ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1.750,-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>
              <a:lnSpc>
                <a:spcPct val="107000"/>
              </a:lnSpc>
              <a:spcAft>
                <a:spcPts val="800"/>
              </a:spcAft>
            </a:pPr>
            <a:r>
              <a:rPr lang="cs-CZ" b="1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Loď:                  100,-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>
              <a:lnSpc>
                <a:spcPct val="107000"/>
              </a:lnSpc>
              <a:spcAft>
                <a:spcPts val="800"/>
              </a:spcAft>
            </a:pPr>
            <a:r>
              <a:rPr lang="cs-CZ" b="1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Celkem                1.850,-/os.   </a:t>
            </a:r>
            <a:r>
              <a:rPr lang="cs-CZ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zaokr</a:t>
            </a:r>
            <a:r>
              <a:rPr lang="cs-CZ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cs-CZ" b="1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2.000,-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9877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87DE96CD-A50E-4946-971D-1CB058EA048F}"/>
              </a:ext>
            </a:extLst>
          </p:cNvPr>
          <p:cNvSpPr/>
          <p:nvPr/>
        </p:nvSpPr>
        <p:spPr>
          <a:xfrm>
            <a:off x="752474" y="151953"/>
            <a:ext cx="7515226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340">
              <a:spcAft>
                <a:spcPts val="0"/>
              </a:spcAft>
            </a:pPr>
            <a:r>
              <a:rPr lang="cs-CZ" sz="1600" b="1" dirty="0">
                <a:solidFill>
                  <a:srgbClr val="68686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Přístaviště</a:t>
            </a:r>
            <a:r>
              <a:rPr lang="cs-CZ" sz="1600" dirty="0">
                <a:solidFill>
                  <a:srgbClr val="68686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    </a:t>
            </a:r>
            <a:r>
              <a:rPr lang="cs-CZ" sz="1600" b="1" dirty="0">
                <a:solidFill>
                  <a:srgbClr val="68686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linka č. 1  linka č. 3</a:t>
            </a:r>
            <a:r>
              <a:rPr lang="cs-CZ" sz="1600" dirty="0">
                <a:solidFill>
                  <a:srgbClr val="68686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</a:t>
            </a:r>
            <a:r>
              <a:rPr lang="cs-CZ" sz="1600" b="1" dirty="0">
                <a:solidFill>
                  <a:srgbClr val="68686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linka č. 5</a:t>
            </a:r>
            <a:endParaRPr lang="cs-CZ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0340">
              <a:spcAft>
                <a:spcPts val="0"/>
              </a:spcAft>
            </a:pPr>
            <a:r>
              <a:rPr lang="cs-CZ" sz="1600" dirty="0">
                <a:solidFill>
                  <a:srgbClr val="68686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Doksy                         8:20    11:30    </a:t>
            </a:r>
            <a:r>
              <a:rPr lang="cs-CZ" sz="16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16:00</a:t>
            </a:r>
            <a:endParaRPr lang="cs-CZ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0340">
              <a:spcAft>
                <a:spcPts val="0"/>
              </a:spcAft>
            </a:pPr>
            <a:r>
              <a:rPr lang="cs-CZ" sz="1600" dirty="0" err="1">
                <a:solidFill>
                  <a:srgbClr val="68686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Klůček</a:t>
            </a:r>
            <a:r>
              <a:rPr lang="cs-CZ" sz="1600" dirty="0">
                <a:solidFill>
                  <a:srgbClr val="68686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8:30    11:40    16:10</a:t>
            </a:r>
            <a:endParaRPr lang="cs-CZ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0340">
              <a:spcAft>
                <a:spcPts val="0"/>
              </a:spcAft>
            </a:pPr>
            <a:r>
              <a:rPr lang="cs-CZ" sz="1600" dirty="0" err="1">
                <a:solidFill>
                  <a:srgbClr val="68686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Březňák</a:t>
            </a:r>
            <a:r>
              <a:rPr lang="cs-CZ" sz="1600" dirty="0">
                <a:solidFill>
                  <a:srgbClr val="68686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                8:35    11:45    16:15</a:t>
            </a:r>
            <a:endParaRPr lang="cs-CZ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0340">
              <a:spcAft>
                <a:spcPts val="0"/>
              </a:spcAft>
            </a:pPr>
            <a:r>
              <a:rPr lang="cs-CZ" sz="1600" dirty="0">
                <a:solidFill>
                  <a:srgbClr val="68686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Borný                         8:40    11:50    16:20</a:t>
            </a:r>
            <a:endParaRPr lang="cs-CZ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0340">
              <a:spcAft>
                <a:spcPts val="0"/>
              </a:spcAft>
            </a:pPr>
            <a:r>
              <a:rPr lang="cs-CZ" sz="1600" dirty="0" err="1">
                <a:solidFill>
                  <a:srgbClr val="68686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Šroubený</a:t>
            </a:r>
            <a:r>
              <a:rPr lang="cs-CZ" sz="1600" dirty="0">
                <a:solidFill>
                  <a:srgbClr val="68686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              8:50    12:00    </a:t>
            </a:r>
            <a:r>
              <a:rPr lang="cs-CZ" sz="16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16:30</a:t>
            </a:r>
            <a:endParaRPr lang="cs-CZ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0340">
              <a:spcAft>
                <a:spcPts val="0"/>
              </a:spcAft>
            </a:pPr>
            <a:r>
              <a:rPr lang="cs-CZ" sz="1600" dirty="0">
                <a:solidFill>
                  <a:srgbClr val="68686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Staré Splavy              9:00    12:10    16:40</a:t>
            </a:r>
            <a:endParaRPr lang="cs-CZ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0340">
              <a:spcAft>
                <a:spcPts val="0"/>
              </a:spcAft>
            </a:pPr>
            <a:r>
              <a:rPr lang="cs-CZ" sz="1600" dirty="0">
                <a:solidFill>
                  <a:srgbClr val="68686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Staré Splavy – Pláž   9:10    12:20    16:50</a:t>
            </a:r>
            <a:endParaRPr lang="cs-CZ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0340">
              <a:spcAft>
                <a:spcPts val="0"/>
              </a:spcAft>
            </a:pPr>
            <a:r>
              <a:rPr lang="cs-CZ" sz="1600" dirty="0">
                <a:solidFill>
                  <a:srgbClr val="68686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Hotel Port                   9:20    12:30    17:00</a:t>
            </a:r>
            <a:endParaRPr lang="cs-CZ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0340">
              <a:spcAft>
                <a:spcPts val="0"/>
              </a:spcAft>
            </a:pPr>
            <a:r>
              <a:rPr lang="cs-CZ" sz="1600" dirty="0">
                <a:solidFill>
                  <a:srgbClr val="68686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Doksy – příjezd          9:30    12:40     17:10</a:t>
            </a:r>
            <a:endParaRPr lang="cs-CZ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0340">
              <a:spcAft>
                <a:spcPts val="0"/>
              </a:spcAft>
            </a:pPr>
            <a:r>
              <a:rPr lang="cs-CZ" sz="1600" dirty="0">
                <a:solidFill>
                  <a:srgbClr val="68686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cs-CZ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0340">
              <a:spcAft>
                <a:spcPts val="0"/>
              </a:spcAft>
            </a:pPr>
            <a:r>
              <a:rPr lang="cs-CZ" sz="1600" b="1" dirty="0">
                <a:solidFill>
                  <a:srgbClr val="68686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Přístaviště</a:t>
            </a:r>
            <a:r>
              <a:rPr lang="cs-CZ" sz="1600" dirty="0">
                <a:solidFill>
                  <a:srgbClr val="68686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     </a:t>
            </a:r>
            <a:r>
              <a:rPr lang="cs-CZ" sz="1600" b="1" dirty="0">
                <a:solidFill>
                  <a:srgbClr val="68686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linka č. 2</a:t>
            </a:r>
            <a:r>
              <a:rPr lang="cs-CZ" sz="1600" dirty="0">
                <a:solidFill>
                  <a:srgbClr val="68686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    </a:t>
            </a:r>
            <a:r>
              <a:rPr lang="cs-CZ" sz="1600" b="1" dirty="0">
                <a:solidFill>
                  <a:srgbClr val="68686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linka č. 4</a:t>
            </a:r>
            <a:r>
              <a:rPr lang="cs-CZ" sz="1600" dirty="0">
                <a:solidFill>
                  <a:srgbClr val="68686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     </a:t>
            </a:r>
            <a:r>
              <a:rPr lang="cs-CZ" sz="1600" b="1" dirty="0">
                <a:solidFill>
                  <a:srgbClr val="68686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linka č. 6</a:t>
            </a:r>
            <a:endParaRPr lang="cs-CZ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0340">
              <a:spcAft>
                <a:spcPts val="0"/>
              </a:spcAft>
            </a:pPr>
            <a:r>
              <a:rPr lang="cs-CZ" sz="1600" dirty="0">
                <a:solidFill>
                  <a:srgbClr val="68686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Doksy                     10:00              13:10                 </a:t>
            </a:r>
            <a:r>
              <a:rPr lang="cs-CZ" sz="16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17:40</a:t>
            </a:r>
            <a:endParaRPr lang="cs-CZ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0340">
              <a:spcAft>
                <a:spcPts val="0"/>
              </a:spcAft>
            </a:pPr>
            <a:r>
              <a:rPr lang="cs-CZ" sz="1600" dirty="0">
                <a:solidFill>
                  <a:srgbClr val="68686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Hotel Port               10:10              13:20                 17:50</a:t>
            </a:r>
            <a:endParaRPr lang="cs-CZ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0340">
              <a:spcAft>
                <a:spcPts val="0"/>
              </a:spcAft>
            </a:pPr>
            <a:r>
              <a:rPr lang="cs-CZ" sz="1600" dirty="0">
                <a:solidFill>
                  <a:srgbClr val="68686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Staré Splavy - Pláž10:20              13:30                 18:00</a:t>
            </a:r>
            <a:endParaRPr lang="cs-CZ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0340">
              <a:spcAft>
                <a:spcPts val="0"/>
              </a:spcAft>
            </a:pPr>
            <a:r>
              <a:rPr lang="cs-CZ" sz="1600" dirty="0">
                <a:solidFill>
                  <a:srgbClr val="68686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Staré Splavy          10:30              13:40                 18:10</a:t>
            </a:r>
            <a:endParaRPr lang="cs-CZ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0340">
              <a:spcAft>
                <a:spcPts val="0"/>
              </a:spcAft>
            </a:pPr>
            <a:r>
              <a:rPr lang="cs-CZ" sz="1600" dirty="0" err="1">
                <a:solidFill>
                  <a:srgbClr val="68686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Šroubený</a:t>
            </a:r>
            <a:r>
              <a:rPr lang="cs-CZ" sz="1600" dirty="0">
                <a:solidFill>
                  <a:srgbClr val="68686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          10:40              13:50                 </a:t>
            </a:r>
            <a:r>
              <a:rPr lang="cs-CZ" sz="16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18:20</a:t>
            </a:r>
            <a:endParaRPr lang="cs-CZ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0340">
              <a:spcAft>
                <a:spcPts val="0"/>
              </a:spcAft>
            </a:pPr>
            <a:r>
              <a:rPr lang="cs-CZ" sz="1600" dirty="0">
                <a:solidFill>
                  <a:srgbClr val="68686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Borný                     10:50              14:00                 18:30</a:t>
            </a:r>
            <a:endParaRPr lang="cs-CZ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0340">
              <a:spcAft>
                <a:spcPts val="0"/>
              </a:spcAft>
            </a:pPr>
            <a:r>
              <a:rPr lang="cs-CZ" sz="1600" dirty="0" err="1">
                <a:solidFill>
                  <a:srgbClr val="68686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Březňák</a:t>
            </a:r>
            <a:r>
              <a:rPr lang="cs-CZ" sz="1600" dirty="0">
                <a:solidFill>
                  <a:srgbClr val="68686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            10:55              14:05                  18:35</a:t>
            </a:r>
            <a:endParaRPr lang="cs-CZ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0340">
              <a:spcAft>
                <a:spcPts val="0"/>
              </a:spcAft>
            </a:pPr>
            <a:r>
              <a:rPr lang="cs-CZ" sz="1600" dirty="0" err="1">
                <a:solidFill>
                  <a:srgbClr val="68686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Klůček</a:t>
            </a:r>
            <a:r>
              <a:rPr lang="cs-CZ" sz="1600" dirty="0">
                <a:solidFill>
                  <a:srgbClr val="68686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               11:00             14:10                  18:40</a:t>
            </a:r>
            <a:endParaRPr lang="cs-CZ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0340">
              <a:spcAft>
                <a:spcPts val="0"/>
              </a:spcAft>
            </a:pPr>
            <a:r>
              <a:rPr lang="cs-CZ" sz="1600" dirty="0">
                <a:solidFill>
                  <a:srgbClr val="68686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Doksy                     11:10             14:20                  18:50</a:t>
            </a:r>
            <a:endParaRPr lang="cs-CZ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0340">
              <a:spcAft>
                <a:spcPts val="0"/>
              </a:spcAft>
            </a:pPr>
            <a:r>
              <a:rPr lang="cs-CZ" sz="16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cs-CZ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0340">
              <a:spcAft>
                <a:spcPts val="0"/>
              </a:spcAft>
            </a:pPr>
            <a:r>
              <a:rPr lang="cs-CZ" sz="16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Dospělý  30,-  každá zastávka</a:t>
            </a:r>
            <a:endParaRPr lang="cs-CZ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0340">
              <a:spcAft>
                <a:spcPts val="0"/>
              </a:spcAft>
            </a:pPr>
            <a:r>
              <a:rPr lang="cs-CZ" sz="16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Žák        20,- každá zastávka – </a:t>
            </a:r>
            <a:r>
              <a:rPr lang="cs-CZ" sz="1600" b="1" dirty="0">
                <a:latin typeface="Calibri" panose="020F0502020204030204" pitchFamily="34" charset="0"/>
                <a:ea typeface="Times New Roman" panose="02020603050405020304" pitchFamily="18" charset="0"/>
              </a:rPr>
              <a:t>cca </a:t>
            </a:r>
            <a:r>
              <a:rPr lang="cs-CZ" sz="16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100,-</a:t>
            </a:r>
          </a:p>
          <a:p>
            <a:pPr marL="180340">
              <a:spcAft>
                <a:spcPts val="0"/>
              </a:spcAft>
            </a:pPr>
            <a:endParaRPr lang="cs-CZ" sz="1600" b="1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180340"/>
            <a:r>
              <a:rPr lang="cs-CZ" sz="1400" dirty="0"/>
              <a:t>Regata Máchovo jezero, a.s. U Jezera 393, 472 01 Doksy +420 487 872 055 info@regatamachovojezero.cz +420 773 915 904</a:t>
            </a:r>
          </a:p>
          <a:p>
            <a:pPr marL="180340">
              <a:spcAft>
                <a:spcPts val="0"/>
              </a:spcAft>
            </a:pPr>
            <a:endParaRPr lang="cs-CZ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96167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74579496-E327-44BF-BF68-7D17C07C6FA9}"/>
              </a:ext>
            </a:extLst>
          </p:cNvPr>
          <p:cNvSpPr/>
          <p:nvPr/>
        </p:nvSpPr>
        <p:spPr>
          <a:xfrm>
            <a:off x="304801" y="-72717"/>
            <a:ext cx="8839200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340">
              <a:spcAft>
                <a:spcPts val="0"/>
              </a:spcAft>
            </a:pP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cs-CZ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0340">
              <a:spcAft>
                <a:spcPts val="0"/>
              </a:spcAft>
            </a:pPr>
            <a:r>
              <a:rPr lang="cs-CZ" sz="1500" b="1" dirty="0">
                <a:ea typeface="Times New Roman" panose="02020603050405020304" pitchFamily="18" charset="0"/>
              </a:rPr>
              <a:t>Cesta zpět</a:t>
            </a:r>
            <a:endParaRPr lang="cs-CZ" sz="1500" dirty="0"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arenR"/>
            </a:pPr>
            <a:r>
              <a:rPr lang="cs-CZ" sz="1500" b="1" dirty="0">
                <a:ea typeface="Times New Roman" panose="02020603050405020304" pitchFamily="18" charset="0"/>
              </a:rPr>
              <a:t>Ze Starých Splavů  - </a:t>
            </a:r>
            <a:r>
              <a:rPr lang="cs-CZ" sz="1500" dirty="0">
                <a:ea typeface="Times New Roman" panose="02020603050405020304" pitchFamily="18" charset="0"/>
              </a:rPr>
              <a:t>45 min. z osady (2,7km) na zastávku</a:t>
            </a:r>
          </a:p>
          <a:p>
            <a:pPr marL="180340">
              <a:spcAft>
                <a:spcPts val="0"/>
              </a:spcAft>
            </a:pPr>
            <a:r>
              <a:rPr lang="cs-CZ" sz="1500" dirty="0">
                <a:ea typeface="Times New Roman" panose="02020603050405020304" pitchFamily="18" charset="0"/>
              </a:rPr>
              <a:t> </a:t>
            </a:r>
          </a:p>
          <a:p>
            <a:pPr marL="180340">
              <a:spcAft>
                <a:spcPts val="0"/>
              </a:spcAft>
            </a:pPr>
            <a:r>
              <a:rPr lang="cs-CZ" sz="1500" b="1" u="sng" dirty="0">
                <a:ea typeface="Times New Roman" panose="02020603050405020304" pitchFamily="18" charset="0"/>
              </a:rPr>
              <a:t>St. </a:t>
            </a:r>
            <a:r>
              <a:rPr lang="cs-CZ" sz="1500" b="1" u="sng" dirty="0" err="1">
                <a:ea typeface="Times New Roman" panose="02020603050405020304" pitchFamily="18" charset="0"/>
              </a:rPr>
              <a:t>Sp</a:t>
            </a:r>
            <a:r>
              <a:rPr lang="cs-CZ" sz="1500" b="1" u="sng" dirty="0">
                <a:ea typeface="Times New Roman" panose="02020603050405020304" pitchFamily="18" charset="0"/>
              </a:rPr>
              <a:t>.  -   NB      -  Starkoč     -  NA</a:t>
            </a:r>
            <a:endParaRPr lang="cs-CZ" sz="1500" dirty="0">
              <a:ea typeface="Times New Roman" panose="02020603050405020304" pitchFamily="18" charset="0"/>
            </a:endParaRPr>
          </a:p>
          <a:p>
            <a:pPr marL="180340">
              <a:spcAft>
                <a:spcPts val="0"/>
              </a:spcAft>
            </a:pPr>
            <a:r>
              <a:rPr lang="cs-CZ" sz="1500" b="1" dirty="0">
                <a:solidFill>
                  <a:srgbClr val="FF0000"/>
                </a:solidFill>
                <a:ea typeface="Times New Roman" panose="02020603050405020304" pitchFamily="18" charset="0"/>
              </a:rPr>
              <a:t>   10:36   -  11:46</a:t>
            </a:r>
            <a:endParaRPr lang="cs-CZ" sz="1500" dirty="0">
              <a:ea typeface="Times New Roman" panose="02020603050405020304" pitchFamily="18" charset="0"/>
            </a:endParaRPr>
          </a:p>
          <a:p>
            <a:pPr marL="180340">
              <a:spcAft>
                <a:spcPts val="0"/>
              </a:spcAft>
            </a:pPr>
            <a:r>
              <a:rPr lang="cs-CZ" sz="1500" b="1" dirty="0">
                <a:solidFill>
                  <a:srgbClr val="FF0000"/>
                </a:solidFill>
                <a:ea typeface="Times New Roman" panose="02020603050405020304" pitchFamily="18" charset="0"/>
              </a:rPr>
              <a:t>                    12:55  -  14:39</a:t>
            </a:r>
            <a:endParaRPr lang="cs-CZ" sz="1500" dirty="0">
              <a:ea typeface="Times New Roman" panose="02020603050405020304" pitchFamily="18" charset="0"/>
            </a:endParaRPr>
          </a:p>
          <a:p>
            <a:pPr marL="180340">
              <a:spcAft>
                <a:spcPts val="0"/>
              </a:spcAft>
            </a:pPr>
            <a:r>
              <a:rPr lang="cs-CZ" sz="1500" b="1" dirty="0">
                <a:solidFill>
                  <a:srgbClr val="FF0000"/>
                </a:solidFill>
                <a:ea typeface="Times New Roman" panose="02020603050405020304" pitchFamily="18" charset="0"/>
              </a:rPr>
              <a:t>                                    14:42      -   14:56</a:t>
            </a:r>
            <a:endParaRPr lang="cs-CZ" sz="1500" dirty="0">
              <a:ea typeface="Times New Roman" panose="02020603050405020304" pitchFamily="18" charset="0"/>
            </a:endParaRPr>
          </a:p>
          <a:p>
            <a:pPr marL="180340">
              <a:spcAft>
                <a:spcPts val="0"/>
              </a:spcAft>
            </a:pPr>
            <a:r>
              <a:rPr lang="cs-CZ" sz="1500" dirty="0">
                <a:solidFill>
                  <a:srgbClr val="FF0000"/>
                </a:solidFill>
                <a:ea typeface="Times New Roman" panose="02020603050405020304" pitchFamily="18" charset="0"/>
              </a:rPr>
              <a:t> </a:t>
            </a:r>
            <a:endParaRPr lang="cs-CZ" sz="1500" dirty="0">
              <a:ea typeface="Times New Roman" panose="02020603050405020304" pitchFamily="18" charset="0"/>
            </a:endParaRPr>
          </a:p>
          <a:p>
            <a:pPr marL="180340">
              <a:spcAft>
                <a:spcPts val="0"/>
              </a:spcAft>
            </a:pPr>
            <a:r>
              <a:rPr lang="cs-CZ" sz="1500" b="1" dirty="0">
                <a:solidFill>
                  <a:srgbClr val="FF0000"/>
                </a:solidFill>
                <a:ea typeface="Times New Roman" panose="02020603050405020304" pitchFamily="18" charset="0"/>
              </a:rPr>
              <a:t>    12: 36  -    13:46</a:t>
            </a:r>
            <a:endParaRPr lang="cs-CZ" sz="1500" dirty="0">
              <a:ea typeface="Times New Roman" panose="02020603050405020304" pitchFamily="18" charset="0"/>
            </a:endParaRPr>
          </a:p>
          <a:p>
            <a:pPr marL="180340">
              <a:spcAft>
                <a:spcPts val="0"/>
              </a:spcAft>
            </a:pPr>
            <a:r>
              <a:rPr lang="cs-CZ" sz="1500" b="1" dirty="0">
                <a:solidFill>
                  <a:srgbClr val="FF0000"/>
                </a:solidFill>
                <a:ea typeface="Times New Roman" panose="02020603050405020304" pitchFamily="18" charset="0"/>
              </a:rPr>
              <a:t>                       13:55   -   14:50 (HK) </a:t>
            </a:r>
            <a:endParaRPr lang="cs-CZ" sz="1500" dirty="0">
              <a:ea typeface="Times New Roman" panose="02020603050405020304" pitchFamily="18" charset="0"/>
            </a:endParaRPr>
          </a:p>
          <a:p>
            <a:pPr marL="180340">
              <a:spcAft>
                <a:spcPts val="0"/>
              </a:spcAft>
            </a:pPr>
            <a:r>
              <a:rPr lang="cs-CZ" sz="1500" b="1" dirty="0">
                <a:solidFill>
                  <a:srgbClr val="FF0000"/>
                </a:solidFill>
                <a:ea typeface="Times New Roman" panose="02020603050405020304" pitchFamily="18" charset="0"/>
              </a:rPr>
              <a:t>                                         15:04           -  15:56</a:t>
            </a:r>
            <a:endParaRPr lang="cs-CZ" sz="1500" dirty="0">
              <a:ea typeface="Times New Roman" panose="02020603050405020304" pitchFamily="18" charset="0"/>
            </a:endParaRPr>
          </a:p>
          <a:p>
            <a:pPr marL="180340">
              <a:spcAft>
                <a:spcPts val="0"/>
              </a:spcAft>
            </a:pPr>
            <a:r>
              <a:rPr lang="cs-CZ" sz="1500" dirty="0">
                <a:ea typeface="Times New Roman" panose="02020603050405020304" pitchFamily="18" charset="0"/>
              </a:rPr>
              <a:t> 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arenR"/>
            </a:pPr>
            <a:r>
              <a:rPr lang="cs-CZ" sz="1500" b="1" dirty="0">
                <a:ea typeface="Times New Roman" panose="02020603050405020304" pitchFamily="18" charset="0"/>
              </a:rPr>
              <a:t>Z Jestřebí - </a:t>
            </a:r>
            <a:r>
              <a:rPr lang="cs-CZ" sz="1500" dirty="0">
                <a:ea typeface="Times New Roman" panose="02020603050405020304" pitchFamily="18" charset="0"/>
              </a:rPr>
              <a:t>55 min. z osady (3,5km) na zříceninu, z ní ½ hod. (2km) na vlak</a:t>
            </a:r>
          </a:p>
          <a:p>
            <a:pPr marL="180340">
              <a:spcAft>
                <a:spcPts val="0"/>
              </a:spcAft>
            </a:pPr>
            <a:r>
              <a:rPr lang="cs-CZ" sz="1500" dirty="0">
                <a:ea typeface="Times New Roman" panose="02020603050405020304" pitchFamily="18" charset="0"/>
              </a:rPr>
              <a:t> </a:t>
            </a:r>
          </a:p>
          <a:p>
            <a:pPr marL="180340">
              <a:spcAft>
                <a:spcPts val="0"/>
              </a:spcAft>
            </a:pPr>
            <a:r>
              <a:rPr lang="cs-CZ" sz="1500" b="1" u="sng" dirty="0">
                <a:ea typeface="Times New Roman" panose="02020603050405020304" pitchFamily="18" charset="0"/>
              </a:rPr>
              <a:t>     Jestřebí   -     ČL  -     NB        -      Starkoč   -  NA</a:t>
            </a:r>
            <a:endParaRPr lang="cs-CZ" sz="1500" dirty="0">
              <a:ea typeface="Times New Roman" panose="02020603050405020304" pitchFamily="18" charset="0"/>
            </a:endParaRPr>
          </a:p>
          <a:p>
            <a:pPr marL="180340">
              <a:spcAft>
                <a:spcPts val="0"/>
              </a:spcAft>
            </a:pPr>
            <a:r>
              <a:rPr lang="cs-CZ" sz="1500" dirty="0">
                <a:ea typeface="Times New Roman" panose="02020603050405020304" pitchFamily="18" charset="0"/>
              </a:rPr>
              <a:t>        </a:t>
            </a:r>
            <a:r>
              <a:rPr lang="cs-CZ" sz="1500" b="1" dirty="0">
                <a:solidFill>
                  <a:srgbClr val="FF0000"/>
                </a:solidFill>
                <a:ea typeface="Times New Roman" panose="02020603050405020304" pitchFamily="18" charset="0"/>
              </a:rPr>
              <a:t>10:11   -  10:20                                                                     </a:t>
            </a:r>
            <a:r>
              <a:rPr lang="cs-CZ" sz="1500" dirty="0">
                <a:solidFill>
                  <a:srgbClr val="4472C4"/>
                </a:solidFill>
                <a:ea typeface="Times New Roman" panose="02020603050405020304" pitchFamily="18" charset="0"/>
              </a:rPr>
              <a:t>L4 (TL 6006) Die </a:t>
            </a:r>
            <a:r>
              <a:rPr lang="cs-CZ" sz="1500" dirty="0" err="1">
                <a:solidFill>
                  <a:srgbClr val="4472C4"/>
                </a:solidFill>
                <a:ea typeface="Times New Roman" panose="02020603050405020304" pitchFamily="18" charset="0"/>
              </a:rPr>
              <a:t>Länderbahn</a:t>
            </a:r>
            <a:r>
              <a:rPr lang="cs-CZ" sz="1500" dirty="0">
                <a:solidFill>
                  <a:srgbClr val="4472C4"/>
                </a:solidFill>
                <a:ea typeface="Times New Roman" panose="02020603050405020304" pitchFamily="18" charset="0"/>
              </a:rPr>
              <a:t> CZ s.r.o.</a:t>
            </a:r>
            <a:endParaRPr lang="cs-CZ" sz="1500" dirty="0">
              <a:ea typeface="Times New Roman" panose="02020603050405020304" pitchFamily="18" charset="0"/>
            </a:endParaRPr>
          </a:p>
          <a:p>
            <a:pPr marL="180340">
              <a:spcAft>
                <a:spcPts val="0"/>
              </a:spcAft>
            </a:pPr>
            <a:r>
              <a:rPr lang="cs-CZ" sz="1500" b="1" dirty="0">
                <a:solidFill>
                  <a:srgbClr val="FF0000"/>
                </a:solidFill>
                <a:ea typeface="Times New Roman" panose="02020603050405020304" pitchFamily="18" charset="0"/>
              </a:rPr>
              <a:t>                         10:24  -  11:46                                                     </a:t>
            </a:r>
            <a:r>
              <a:rPr lang="cs-CZ" sz="1500" dirty="0">
                <a:solidFill>
                  <a:srgbClr val="4472C4"/>
                </a:solidFill>
                <a:ea typeface="Times New Roman" panose="02020603050405020304" pitchFamily="18" charset="0"/>
              </a:rPr>
              <a:t>R22 (R1205) </a:t>
            </a:r>
            <a:r>
              <a:rPr lang="cs-CZ" sz="1500" dirty="0" err="1">
                <a:solidFill>
                  <a:srgbClr val="4472C4"/>
                </a:solidFill>
                <a:ea typeface="Times New Roman" panose="02020603050405020304" pitchFamily="18" charset="0"/>
              </a:rPr>
              <a:t>Arriva</a:t>
            </a:r>
            <a:endParaRPr lang="cs-CZ" sz="1500" dirty="0">
              <a:ea typeface="Times New Roman" panose="02020603050405020304" pitchFamily="18" charset="0"/>
            </a:endParaRPr>
          </a:p>
          <a:p>
            <a:pPr marL="180340">
              <a:spcAft>
                <a:spcPts val="0"/>
              </a:spcAft>
            </a:pPr>
            <a:r>
              <a:rPr lang="cs-CZ" sz="1500" b="1" dirty="0">
                <a:solidFill>
                  <a:srgbClr val="FF0000"/>
                </a:solidFill>
                <a:ea typeface="Times New Roman" panose="02020603050405020304" pitchFamily="18" charset="0"/>
              </a:rPr>
              <a:t>                                         12:55   -     14:39                                 </a:t>
            </a:r>
            <a:r>
              <a:rPr lang="cs-CZ" sz="1500" dirty="0">
                <a:solidFill>
                  <a:srgbClr val="4472C4"/>
                </a:solidFill>
                <a:ea typeface="Times New Roman" panose="02020603050405020304" pitchFamily="18" charset="0"/>
              </a:rPr>
              <a:t>R10 (R927)  ČD</a:t>
            </a:r>
            <a:endParaRPr lang="cs-CZ" sz="1500" dirty="0">
              <a:ea typeface="Times New Roman" panose="02020603050405020304" pitchFamily="18" charset="0"/>
            </a:endParaRPr>
          </a:p>
          <a:p>
            <a:pPr marL="180340">
              <a:spcAft>
                <a:spcPts val="0"/>
              </a:spcAft>
            </a:pPr>
            <a:r>
              <a:rPr lang="cs-CZ" sz="1500" b="1" dirty="0">
                <a:solidFill>
                  <a:srgbClr val="FF0000"/>
                </a:solidFill>
                <a:ea typeface="Times New Roman" panose="02020603050405020304" pitchFamily="18" charset="0"/>
              </a:rPr>
              <a:t>                                                            14:42     -    14:56             </a:t>
            </a:r>
            <a:r>
              <a:rPr lang="cs-CZ" sz="1500" dirty="0">
                <a:solidFill>
                  <a:srgbClr val="4472C4"/>
                </a:solidFill>
                <a:ea typeface="Times New Roman" panose="02020603050405020304" pitchFamily="18" charset="0"/>
              </a:rPr>
              <a:t>V30 (</a:t>
            </a:r>
            <a:r>
              <a:rPr lang="cs-CZ" sz="1500" dirty="0" err="1">
                <a:solidFill>
                  <a:srgbClr val="4472C4"/>
                </a:solidFill>
                <a:ea typeface="Times New Roman" panose="02020603050405020304" pitchFamily="18" charset="0"/>
              </a:rPr>
              <a:t>Sp</a:t>
            </a:r>
            <a:r>
              <a:rPr lang="cs-CZ" sz="1500" dirty="0">
                <a:solidFill>
                  <a:srgbClr val="4472C4"/>
                </a:solidFill>
                <a:ea typeface="Times New Roman" panose="02020603050405020304" pitchFamily="18" charset="0"/>
              </a:rPr>
              <a:t> 1866) ČD</a:t>
            </a:r>
            <a:endParaRPr lang="cs-CZ" sz="1500" dirty="0">
              <a:ea typeface="Times New Roman" panose="02020603050405020304" pitchFamily="18" charset="0"/>
            </a:endParaRPr>
          </a:p>
          <a:p>
            <a:pPr marL="180340">
              <a:spcAft>
                <a:spcPts val="0"/>
              </a:spcAft>
            </a:pPr>
            <a:r>
              <a:rPr lang="cs-CZ" sz="1500" b="1" dirty="0">
                <a:solidFill>
                  <a:srgbClr val="FF0000"/>
                </a:solidFill>
                <a:ea typeface="Times New Roman" panose="02020603050405020304" pitchFamily="18" charset="0"/>
              </a:rPr>
              <a:t>        12:11  -  12:20                                                                      </a:t>
            </a:r>
            <a:r>
              <a:rPr lang="cs-CZ" sz="1500" dirty="0">
                <a:solidFill>
                  <a:srgbClr val="4472C4"/>
                </a:solidFill>
                <a:ea typeface="Times New Roman" panose="02020603050405020304" pitchFamily="18" charset="0"/>
              </a:rPr>
              <a:t>L4 (TL 6008)</a:t>
            </a:r>
            <a:r>
              <a:rPr lang="cs-CZ" sz="1500" b="1" dirty="0">
                <a:solidFill>
                  <a:srgbClr val="4472C4"/>
                </a:solidFill>
                <a:ea typeface="Times New Roman" panose="02020603050405020304" pitchFamily="18" charset="0"/>
              </a:rPr>
              <a:t>     </a:t>
            </a:r>
            <a:endParaRPr lang="cs-CZ" sz="1500" dirty="0">
              <a:ea typeface="Times New Roman" panose="02020603050405020304" pitchFamily="18" charset="0"/>
            </a:endParaRPr>
          </a:p>
          <a:p>
            <a:pPr marL="180340">
              <a:spcAft>
                <a:spcPts val="0"/>
              </a:spcAft>
            </a:pPr>
            <a:r>
              <a:rPr lang="cs-CZ" sz="1500" b="1" dirty="0">
                <a:solidFill>
                  <a:srgbClr val="FF0000"/>
                </a:solidFill>
                <a:ea typeface="Times New Roman" panose="02020603050405020304" pitchFamily="18" charset="0"/>
              </a:rPr>
              <a:t>                        12:24   -  13:46                                                     </a:t>
            </a:r>
            <a:r>
              <a:rPr lang="cs-CZ" sz="1500" dirty="0">
                <a:solidFill>
                  <a:srgbClr val="4472C4"/>
                </a:solidFill>
                <a:ea typeface="Times New Roman" panose="02020603050405020304" pitchFamily="18" charset="0"/>
              </a:rPr>
              <a:t>R22 (R1207)</a:t>
            </a:r>
            <a:endParaRPr lang="cs-CZ" sz="1500" dirty="0">
              <a:ea typeface="Times New Roman" panose="02020603050405020304" pitchFamily="18" charset="0"/>
            </a:endParaRPr>
          </a:p>
          <a:p>
            <a:pPr marL="180340">
              <a:spcAft>
                <a:spcPts val="0"/>
              </a:spcAft>
            </a:pPr>
            <a:r>
              <a:rPr lang="cs-CZ" sz="1500" b="1" dirty="0">
                <a:solidFill>
                  <a:srgbClr val="FF0000"/>
                </a:solidFill>
                <a:ea typeface="Times New Roman" panose="02020603050405020304" pitchFamily="18" charset="0"/>
              </a:rPr>
              <a:t>                                         13:55  -    14:50                                   </a:t>
            </a:r>
            <a:r>
              <a:rPr lang="cs-CZ" sz="1500" dirty="0">
                <a:solidFill>
                  <a:srgbClr val="4472C4"/>
                </a:solidFill>
                <a:ea typeface="Times New Roman" panose="02020603050405020304" pitchFamily="18" charset="0"/>
              </a:rPr>
              <a:t>R10 (R 947 Hradečan)</a:t>
            </a:r>
            <a:endParaRPr lang="cs-CZ" sz="1500" dirty="0">
              <a:ea typeface="Times New Roman" panose="02020603050405020304" pitchFamily="18" charset="0"/>
            </a:endParaRPr>
          </a:p>
          <a:p>
            <a:pPr marL="180340">
              <a:spcAft>
                <a:spcPts val="0"/>
              </a:spcAft>
            </a:pPr>
            <a:r>
              <a:rPr lang="cs-CZ" sz="1500" b="1" dirty="0">
                <a:solidFill>
                  <a:srgbClr val="FF0000"/>
                </a:solidFill>
                <a:ea typeface="Times New Roman" panose="02020603050405020304" pitchFamily="18" charset="0"/>
              </a:rPr>
              <a:t>                                                           15:04     -    15:56              </a:t>
            </a:r>
            <a:r>
              <a:rPr lang="cs-CZ" sz="1500" dirty="0" err="1">
                <a:solidFill>
                  <a:srgbClr val="4472C4"/>
                </a:solidFill>
                <a:ea typeface="Times New Roman" panose="02020603050405020304" pitchFamily="18" charset="0"/>
              </a:rPr>
              <a:t>Sp</a:t>
            </a:r>
            <a:r>
              <a:rPr lang="cs-CZ" sz="1500" dirty="0">
                <a:solidFill>
                  <a:srgbClr val="4472C4"/>
                </a:solidFill>
                <a:ea typeface="Times New Roman" panose="02020603050405020304" pitchFamily="18" charset="0"/>
              </a:rPr>
              <a:t> 1388 /1868</a:t>
            </a:r>
            <a:endParaRPr lang="cs-CZ" sz="1500" dirty="0">
              <a:ea typeface="Times New Roman" panose="02020603050405020304" pitchFamily="18" charset="0"/>
            </a:endParaRPr>
          </a:p>
          <a:p>
            <a:pPr marL="180340">
              <a:spcAft>
                <a:spcPts val="0"/>
              </a:spcAft>
            </a:pPr>
            <a:r>
              <a:rPr lang="cs-CZ" sz="1500" b="1" u="sng" dirty="0">
                <a:ea typeface="Times New Roman" panose="02020603050405020304" pitchFamily="18" charset="0"/>
              </a:rPr>
              <a:t>    Jestřebí   -   MB     -    NB      -   HK       -  NA                                  </a:t>
            </a:r>
            <a:endParaRPr lang="cs-CZ" sz="1500" dirty="0">
              <a:ea typeface="Times New Roman" panose="02020603050405020304" pitchFamily="18" charset="0"/>
            </a:endParaRPr>
          </a:p>
          <a:p>
            <a:pPr marL="180340">
              <a:spcAft>
                <a:spcPts val="0"/>
              </a:spcAft>
            </a:pPr>
            <a:r>
              <a:rPr lang="cs-CZ" sz="1500" b="1" dirty="0">
                <a:solidFill>
                  <a:srgbClr val="FF0000"/>
                </a:solidFill>
                <a:ea typeface="Times New Roman" panose="02020603050405020304" pitchFamily="18" charset="0"/>
              </a:rPr>
              <a:t>       11:45  -   12:32                                                                     </a:t>
            </a:r>
            <a:r>
              <a:rPr lang="cs-CZ" sz="1500" dirty="0">
                <a:solidFill>
                  <a:srgbClr val="4472C4"/>
                </a:solidFill>
                <a:ea typeface="Times New Roman" panose="02020603050405020304" pitchFamily="18" charset="0"/>
              </a:rPr>
              <a:t>L4 (TL 6009)</a:t>
            </a:r>
            <a:r>
              <a:rPr lang="cs-CZ" sz="1500" b="1" dirty="0">
                <a:solidFill>
                  <a:srgbClr val="4472C4"/>
                </a:solidFill>
                <a:ea typeface="Times New Roman" panose="02020603050405020304" pitchFamily="18" charset="0"/>
              </a:rPr>
              <a:t>   </a:t>
            </a:r>
            <a:endParaRPr lang="cs-CZ" sz="1500" dirty="0">
              <a:ea typeface="Times New Roman" panose="02020603050405020304" pitchFamily="18" charset="0"/>
            </a:endParaRPr>
          </a:p>
          <a:p>
            <a:pPr marL="180340">
              <a:spcAft>
                <a:spcPts val="0"/>
              </a:spcAft>
            </a:pPr>
            <a:r>
              <a:rPr lang="cs-CZ" sz="1500" b="1" dirty="0">
                <a:solidFill>
                  <a:srgbClr val="FF0000"/>
                </a:solidFill>
                <a:ea typeface="Times New Roman" panose="02020603050405020304" pitchFamily="18" charset="0"/>
              </a:rPr>
              <a:t>                        13:22   -  13:46                                                    </a:t>
            </a:r>
            <a:r>
              <a:rPr lang="cs-CZ" sz="1500" dirty="0">
                <a:solidFill>
                  <a:srgbClr val="4472C4"/>
                </a:solidFill>
                <a:ea typeface="Times New Roman" panose="02020603050405020304" pitchFamily="18" charset="0"/>
              </a:rPr>
              <a:t>R22 (R1207)</a:t>
            </a:r>
            <a:endParaRPr lang="cs-CZ" sz="1500" dirty="0">
              <a:ea typeface="Times New Roman" panose="02020603050405020304" pitchFamily="18" charset="0"/>
            </a:endParaRPr>
          </a:p>
          <a:p>
            <a:pPr marL="180340">
              <a:spcAft>
                <a:spcPts val="0"/>
              </a:spcAft>
            </a:pPr>
            <a:r>
              <a:rPr lang="cs-CZ" sz="1500" b="1" dirty="0">
                <a:solidFill>
                  <a:srgbClr val="FF0000"/>
                </a:solidFill>
                <a:ea typeface="Times New Roman" panose="02020603050405020304" pitchFamily="18" charset="0"/>
              </a:rPr>
              <a:t>                                        13:55 -  14:50                                      </a:t>
            </a:r>
            <a:r>
              <a:rPr lang="cs-CZ" sz="1500" dirty="0">
                <a:solidFill>
                  <a:srgbClr val="4472C4"/>
                </a:solidFill>
                <a:ea typeface="Times New Roman" panose="02020603050405020304" pitchFamily="18" charset="0"/>
              </a:rPr>
              <a:t>R10 (R 947 Hradečan)</a:t>
            </a:r>
            <a:endParaRPr lang="cs-CZ" sz="1500" dirty="0">
              <a:ea typeface="Times New Roman" panose="02020603050405020304" pitchFamily="18" charset="0"/>
            </a:endParaRPr>
          </a:p>
          <a:p>
            <a:pPr marL="180340">
              <a:spcAft>
                <a:spcPts val="0"/>
              </a:spcAft>
            </a:pPr>
            <a:r>
              <a:rPr lang="cs-CZ" sz="1500" b="1" dirty="0">
                <a:solidFill>
                  <a:srgbClr val="FF0000"/>
                </a:solidFill>
                <a:ea typeface="Times New Roman" panose="02020603050405020304" pitchFamily="18" charset="0"/>
              </a:rPr>
              <a:t>                                                       15:04  -  15:56                      </a:t>
            </a:r>
            <a:r>
              <a:rPr lang="cs-CZ" sz="1500" dirty="0" err="1">
                <a:solidFill>
                  <a:srgbClr val="4472C4"/>
                </a:solidFill>
                <a:ea typeface="Times New Roman" panose="02020603050405020304" pitchFamily="18" charset="0"/>
              </a:rPr>
              <a:t>Sp</a:t>
            </a:r>
            <a:r>
              <a:rPr lang="cs-CZ" sz="1500" dirty="0">
                <a:solidFill>
                  <a:srgbClr val="4472C4"/>
                </a:solidFill>
                <a:ea typeface="Times New Roman" panose="02020603050405020304" pitchFamily="18" charset="0"/>
              </a:rPr>
              <a:t> 1388 /1868</a:t>
            </a:r>
            <a:endParaRPr lang="cs-CZ" sz="1500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545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235557E9-9752-4349-96C9-91F56460526C}"/>
              </a:ext>
            </a:extLst>
          </p:cNvPr>
          <p:cNvSpPr/>
          <p:nvPr/>
        </p:nvSpPr>
        <p:spPr>
          <a:xfrm>
            <a:off x="352425" y="178502"/>
            <a:ext cx="8610600" cy="59148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340" algn="ctr">
              <a:lnSpc>
                <a:spcPct val="107000"/>
              </a:lnSpc>
              <a:spcAft>
                <a:spcPts val="800"/>
              </a:spcAft>
            </a:pP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TURISTICKÝ KURZ MÁCHÁČ</a:t>
            </a:r>
            <a:endParaRPr lang="cs-CZ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>
              <a:lnSpc>
                <a:spcPct val="107000"/>
              </a:lnSpc>
              <a:spcAft>
                <a:spcPts val="800"/>
              </a:spcAft>
            </a:pP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Termín: 10.6.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(st) </a:t>
            </a: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13.6. 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(so)</a:t>
            </a: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2026</a:t>
            </a:r>
            <a:endParaRPr lang="cs-CZ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>
              <a:lnSpc>
                <a:spcPct val="107000"/>
              </a:lnSpc>
              <a:spcAft>
                <a:spcPts val="800"/>
              </a:spcAft>
            </a:pP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Ubytování: 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osada Jachta Staré Splavy – chatky - polopenze</a:t>
            </a:r>
          </a:p>
          <a:p>
            <a:pPr marL="180340">
              <a:lnSpc>
                <a:spcPct val="107000"/>
              </a:lnSpc>
              <a:spcAft>
                <a:spcPts val="800"/>
              </a:spcAft>
            </a:pP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Doprava: 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vlak - NA – HK – Nymburk – Bezděz, pěšky St.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180340">
              <a:lnSpc>
                <a:spcPct val="107000"/>
              </a:lnSpc>
              <a:spcAft>
                <a:spcPts val="800"/>
              </a:spcAft>
            </a:pP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zpět – Staré Splavy (Jestřebí) – Nymburk – Starkoč – NA  (kolem </a:t>
            </a: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16. hod.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180340">
              <a:lnSpc>
                <a:spcPct val="107000"/>
              </a:lnSpc>
              <a:spcAft>
                <a:spcPts val="800"/>
              </a:spcAft>
            </a:pP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Odjezd: 8:03 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Náchoda</a:t>
            </a:r>
            <a:endParaRPr lang="cs-CZ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>
              <a:lnSpc>
                <a:spcPct val="107000"/>
              </a:lnSpc>
              <a:spcAft>
                <a:spcPts val="800"/>
              </a:spcAft>
            </a:pP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Sraz: 7:45 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nádraží v Náchodě</a:t>
            </a:r>
          </a:p>
          <a:p>
            <a:pPr marL="180340">
              <a:lnSpc>
                <a:spcPct val="107000"/>
              </a:lnSpc>
              <a:spcAft>
                <a:spcPts val="800"/>
              </a:spcAft>
            </a:pPr>
            <a:r>
              <a:rPr lang="cs-CZ" sz="12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Pedag</a:t>
            </a: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dozor: M. Páchnik, E. Voborníková, P. </a:t>
            </a:r>
            <a:r>
              <a:rPr lang="cs-CZ" sz="12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Knoulichová</a:t>
            </a: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(osvědčená sestava z loňského výletu)</a:t>
            </a:r>
          </a:p>
          <a:p>
            <a:pPr marL="180340">
              <a:lnSpc>
                <a:spcPct val="107000"/>
              </a:lnSpc>
              <a:spcAft>
                <a:spcPts val="800"/>
              </a:spcAft>
            </a:pP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 sebou: 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batoh s oblečením na 4 dny, 2 boty (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outdoorové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na přezutí), hygienické potřeby, pláštěnka bunda do deště, malý batůžek na celodenní výlety, plavky, ručník, kapesné, léky, krém na opalování, svačinu na cestu</a:t>
            </a:r>
          </a:p>
          <a:p>
            <a:pPr marL="180340">
              <a:lnSpc>
                <a:spcPct val="107000"/>
              </a:lnSpc>
              <a:spcAft>
                <a:spcPts val="800"/>
              </a:spcAft>
            </a:pP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!!! nedoporučuji nosit s sebou zbytečnou zátěž, notebooky, tablety, hudební nástroje…</a:t>
            </a: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!!!</a:t>
            </a:r>
            <a:endParaRPr lang="cs-CZ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>
              <a:lnSpc>
                <a:spcPct val="107000"/>
              </a:lnSpc>
              <a:spcAft>
                <a:spcPts val="800"/>
              </a:spcAft>
            </a:pP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První den vystupujeme z vlaku na </a:t>
            </a:r>
            <a:r>
              <a:rPr lang="cs-CZ" sz="12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zast</a:t>
            </a: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Bezděz, jdeme na prohlídku hradu a pak pěšky do Starých Splavů.</a:t>
            </a:r>
            <a:endParaRPr lang="cs-CZ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>
              <a:lnSpc>
                <a:spcPct val="107000"/>
              </a:lnSpc>
              <a:spcAft>
                <a:spcPts val="800"/>
              </a:spcAft>
            </a:pP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Povinné výdaje: 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jízdné, ubytování s polopenzí, vstupné, loď – </a:t>
            </a: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cca 2.000,-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 osobu. Platit se bude ex post přes ŠOP.</a:t>
            </a:r>
          </a:p>
          <a:p>
            <a:pPr marL="180340">
              <a:lnSpc>
                <a:spcPct val="107000"/>
              </a:lnSpc>
              <a:spcAft>
                <a:spcPts val="800"/>
              </a:spcAft>
            </a:pP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___________________________________________________________________________________</a:t>
            </a:r>
            <a:endParaRPr lang="cs-CZ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>
              <a:lnSpc>
                <a:spcPct val="150000"/>
              </a:lnSpc>
              <a:spcAft>
                <a:spcPts val="800"/>
              </a:spcAft>
            </a:pP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Potvrzení</a:t>
            </a:r>
            <a:endParaRPr lang="cs-CZ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>
              <a:lnSpc>
                <a:spcPct val="150000"/>
              </a:lnSpc>
              <a:spcAft>
                <a:spcPts val="800"/>
              </a:spcAft>
            </a:pP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Potvrzuji, že se má dcera/ můj syn ………………………………………………………………………………………..</a:t>
            </a:r>
            <a:endParaRPr lang="cs-CZ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>
              <a:lnSpc>
                <a:spcPct val="150000"/>
              </a:lnSpc>
              <a:spcAft>
                <a:spcPts val="800"/>
              </a:spcAft>
            </a:pP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zúčastní školního turistického kurzu na Máchově jezeře v termínu 10.  - 13.6. 2026 a souhlasím s informacemi výše uvedenými.</a:t>
            </a:r>
            <a:endParaRPr lang="cs-CZ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>
              <a:lnSpc>
                <a:spcPct val="107000"/>
              </a:lnSpc>
              <a:spcAft>
                <a:spcPts val="800"/>
              </a:spcAft>
            </a:pP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Podpis rodičů:…………………………………….                      </a:t>
            </a:r>
            <a:endParaRPr lang="cs-CZ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>
              <a:lnSpc>
                <a:spcPct val="107000"/>
              </a:lnSpc>
              <a:spcAft>
                <a:spcPts val="800"/>
              </a:spcAft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33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CFDC8B7A-036E-4B52-9A7F-64CF9C1CF7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26495" y="0"/>
            <a:ext cx="149969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062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F331BE26-24EA-4B3C-8652-190782B3D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26495" y="0"/>
            <a:ext cx="149969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243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137F30A-79D6-43C0-B993-FFF91AD5A6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26495" y="0"/>
            <a:ext cx="149969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3778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3762FE-1631-49AC-8B14-D266827941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0406" y="9527"/>
            <a:ext cx="10185456" cy="4657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9668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3253</TotalTime>
  <Words>853</Words>
  <Application>Microsoft Office PowerPoint</Application>
  <PresentationFormat>Předvádění na obrazovce (4:3)</PresentationFormat>
  <Paragraphs>103</Paragraphs>
  <Slides>11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Motiv Office</vt:lpstr>
      <vt:lpstr>Rastrový obrázek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Pachník M.</dc:creator>
  <cp:lastModifiedBy>Pachník M.</cp:lastModifiedBy>
  <cp:revision>7</cp:revision>
  <dcterms:created xsi:type="dcterms:W3CDTF">2026-04-21T06:27:15Z</dcterms:created>
  <dcterms:modified xsi:type="dcterms:W3CDTF">2026-04-23T13:12:04Z</dcterms:modified>
</cp:coreProperties>
</file>